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15"/>
  </p:notesMasterIdLst>
  <p:handoutMasterIdLst>
    <p:handoutMasterId r:id="rId16"/>
  </p:handoutMasterIdLst>
  <p:sldIdLst>
    <p:sldId id="294" r:id="rId4"/>
    <p:sldId id="1394" r:id="rId5"/>
    <p:sldId id="478" r:id="rId6"/>
    <p:sldId id="1317" r:id="rId7"/>
    <p:sldId id="492" r:id="rId8"/>
    <p:sldId id="1318" r:id="rId9"/>
    <p:sldId id="1395" r:id="rId10"/>
    <p:sldId id="1396" r:id="rId11"/>
    <p:sldId id="1398" r:id="rId12"/>
    <p:sldId id="1397" r:id="rId13"/>
    <p:sldId id="387" r:id="rId14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>
      <p:cViewPr varScale="1">
        <p:scale>
          <a:sx n="127" d="100"/>
          <a:sy n="127" d="100"/>
        </p:scale>
        <p:origin x="91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-6" y="-18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9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03792-FAED-C567-67CA-5FE44B80E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7021EB9-8966-B185-7F0A-5E44845C79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5C0A6EB-9872-C6A3-F344-E30BB426C6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6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F23C0-F3C1-92BC-19C4-737BA24B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75219C4-AB0D-F5E9-C603-EBF164D81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0EECEC6F-AADF-7A8A-0029-42367C46B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D6D581-70C2-9AE4-D773-403AB2E5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D95E4F1-DD9F-B14B-F3B9-E85C43E1EF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159BF25-D490-D569-21AE-A1D04C0A2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17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1BD49-53A5-A158-2D4B-6369A7F4C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DE39F4EF-5026-AB4A-8BC3-C0155262E2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7E2FBE31-613B-947A-9E95-4D68C841A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9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4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s://sanergy.wordpress.com/2011/08/30/presenting-the-fresh-life-toilet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andrewmsimons.com/" TargetMode="External"/><Relationship Id="rId4" Type="http://schemas.openxmlformats.org/officeDocument/2006/relationships/hyperlink" Target="https://sfp.ethz.ch/about-us/people/person-detail.html?persid=222935" TargetMode="Externa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.jpe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11" Type="http://schemas.openxmlformats.org/officeDocument/2006/relationships/image" Target="../media/image15.emf"/><Relationship Id="rId5" Type="http://schemas.openxmlformats.org/officeDocument/2006/relationships/image" Target="../media/image18.emf"/><Relationship Id="rId10" Type="http://schemas.openxmlformats.org/officeDocument/2006/relationships/image" Target="../media/image14.emf"/><Relationship Id="rId4" Type="http://schemas.openxmlformats.org/officeDocument/2006/relationships/image" Target="../media/image4.emf"/><Relationship Id="rId9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2366873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Georgia" pitchFamily="18" charset="0"/>
              </a:rPr>
              <a:t>The Economics of </a:t>
            </a:r>
            <a:r>
              <a:rPr lang="en-US" sz="3600" b="1" dirty="0" err="1">
                <a:latin typeface="Georgia" pitchFamily="18" charset="0"/>
              </a:rPr>
              <a:t>Biocircular</a:t>
            </a:r>
            <a:r>
              <a:rPr lang="en-US" sz="3600" b="1" dirty="0">
                <a:latin typeface="Georgia" pitchFamily="18" charset="0"/>
              </a:rPr>
              <a:t> Agrifood Systems Innovations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Guest Lecture to 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</a:rPr>
              <a:t>GDEV/PLSCI 3030/5030</a:t>
            </a:r>
          </a:p>
          <a:p>
            <a:pPr algn="ctr"/>
            <a:r>
              <a:rPr lang="en-US" sz="2000" b="1" dirty="0">
                <a:latin typeface="Georgia" panose="02040502050405020303" pitchFamily="18" charset="0"/>
                <a:cs typeface="Times New Roman" pitchFamily="18" charset="0"/>
              </a:rPr>
              <a:t>November 17, 2025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2967C-7309-9458-E4FE-62171CF86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E348F9-0F84-B0ED-8E0D-7407249A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2C32FB1-1B2A-2B62-BEBE-14317E6C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5" descr="cu_logo_sml_150_ppt">
            <a:extLst>
              <a:ext uri="{FF2B5EF4-FFF2-40B4-BE49-F238E27FC236}">
                <a16:creationId xmlns:a16="http://schemas.microsoft.com/office/drawing/2014/main" id="{6791AB80-4BDB-D90D-249F-48D52F06A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31" y="548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9B5615-E1F3-0134-3DAC-EA476A4C2C98}"/>
              </a:ext>
            </a:extLst>
          </p:cNvPr>
          <p:cNvSpPr txBox="1"/>
          <p:nvPr/>
        </p:nvSpPr>
        <p:spPr>
          <a:xfrm>
            <a:off x="4267200" y="1270771"/>
            <a:ext cx="4800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Georgia" panose="02040502050405020303" pitchFamily="18" charset="0"/>
              </a:rPr>
              <a:t>Harvest </a:t>
            </a:r>
            <a:r>
              <a:rPr lang="en-US" sz="1800" b="1" i="1" dirty="0">
                <a:latin typeface="Georgia" panose="02040502050405020303" pitchFamily="18" charset="0"/>
              </a:rPr>
              <a:t>c. </a:t>
            </a:r>
            <a:r>
              <a:rPr lang="en-US" sz="1800" b="1" i="1" dirty="0" err="1">
                <a:latin typeface="Georgia" panose="02040502050405020303" pitchFamily="18" charset="0"/>
              </a:rPr>
              <a:t>demersum</a:t>
            </a:r>
            <a:r>
              <a:rPr lang="en-US" sz="1800" b="1" dirty="0">
                <a:latin typeface="Georgia" panose="02040502050405020303" pitchFamily="18" charset="0"/>
              </a:rPr>
              <a:t>. </a:t>
            </a:r>
          </a:p>
          <a:p>
            <a:r>
              <a:rPr lang="en-US" sz="1800" b="1" dirty="0">
                <a:latin typeface="Georgia" panose="02040502050405020303" pitchFamily="18" charset="0"/>
              </a:rPr>
              <a:t>Snails/infections (esp. S. mansoni) fell. Turn biomass into compost or livestock feed: </a:t>
            </a:r>
          </a:p>
          <a:p>
            <a:r>
              <a:rPr lang="en-US" sz="1800" b="1" dirty="0">
                <a:latin typeface="Georgia" panose="02040502050405020303" pitchFamily="18" charset="0"/>
              </a:rPr>
              <a:t>Private benefit/cost = [2.7,4.0]</a:t>
            </a:r>
          </a:p>
          <a:p>
            <a:r>
              <a:rPr lang="en-US" sz="1800" b="1" dirty="0">
                <a:latin typeface="Georgia" panose="02040502050405020303" pitchFamily="18" charset="0"/>
              </a:rPr>
              <a:t>Public </a:t>
            </a:r>
            <a:r>
              <a:rPr lang="en-US" b="1" dirty="0">
                <a:latin typeface="Georgia" panose="02040502050405020303" pitchFamily="18" charset="0"/>
              </a:rPr>
              <a:t>benefit/cost </a:t>
            </a:r>
            <a:r>
              <a:rPr lang="en-US" sz="1800" b="1" dirty="0">
                <a:latin typeface="Georgia" panose="02040502050405020303" pitchFamily="18" charset="0"/>
              </a:rPr>
              <a:t>= [3.1,8.8]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95942D-6E7C-9D6A-3947-03FA3DD58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92513"/>
            <a:ext cx="5381396" cy="27606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81755-5693-01C4-E84A-27AE58CB098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2096"/>
          <a:stretch/>
        </p:blipFill>
        <p:spPr>
          <a:xfrm>
            <a:off x="76201" y="1012128"/>
            <a:ext cx="4096355" cy="22716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F9F739-92E1-0737-7A28-751F92344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401" y="3727966"/>
            <a:ext cx="2848204" cy="28252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F3D2C-B3EB-DAB3-BCB7-2AC77ADF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0" y="200969"/>
            <a:ext cx="5383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Biocircular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AFS innovations</a:t>
            </a:r>
          </a:p>
        </p:txBody>
      </p:sp>
    </p:spTree>
    <p:extLst>
      <p:ext uri="{BB962C8B-B14F-4D97-AF65-F5344CB8AC3E}">
        <p14:creationId xmlns:p14="http://schemas.microsoft.com/office/powerpoint/2010/main" val="1973839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219962" y="1752600"/>
            <a:ext cx="8704076" cy="46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Agrifood systems urgently need innovation to boost productivity while reducing the water, land, and chemical footprint of food, feed and biofuels production.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Some circular methods seem very promising. Need to continue R&amp;D and work on overcoming information, profitability, risk and social acceptability barriers to adoption.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</a:rPr>
              <a:t>Thanks for your time and attention!</a:t>
            </a:r>
            <a:endParaRPr lang="en-US" sz="2400" b="1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2000" b="1" i="1" dirty="0">
              <a:latin typeface="Times New Roman" panose="02020603050405020304" pitchFamily="18" charset="0"/>
            </a:endParaRPr>
          </a:p>
          <a:p>
            <a:endParaRPr lang="en-US" sz="2000" b="1" dirty="0">
              <a:latin typeface="+mn-lt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+mn-lt"/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5" descr="cu_logo_sml_150_ppt">
            <a:extLst>
              <a:ext uri="{FF2B5EF4-FFF2-40B4-BE49-F238E27FC236}">
                <a16:creationId xmlns:a16="http://schemas.microsoft.com/office/drawing/2014/main" id="{EBCE11F6-6B8D-5AFA-564C-A8EBC5DC9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31" y="548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060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E8EC3EA-D798-4509-8C4A-C22E593B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94661A-0246-446B-ADF4-85338AE4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CA15263-D129-3433-C0C3-9D42E23EAD3F}"/>
              </a:ext>
            </a:extLst>
          </p:cNvPr>
          <p:cNvSpPr txBox="1">
            <a:spLocks/>
          </p:cNvSpPr>
          <p:nvPr/>
        </p:nvSpPr>
        <p:spPr bwMode="auto">
          <a:xfrm>
            <a:off x="271764" y="986557"/>
            <a:ext cx="858301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Exciting innovations harness circularity to address AF issues: recycle/reuse/repurpose waste streams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Especially promising for fertilizer (e.g., human/animal/ food waste) and feed (e.g., BSF larvae)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FC93-0AB5-CA46-71E2-1111987D6E37}"/>
              </a:ext>
            </a:extLst>
          </p:cNvPr>
          <p:cNvSpPr txBox="1"/>
          <p:nvPr/>
        </p:nvSpPr>
        <p:spPr>
          <a:xfrm>
            <a:off x="295152" y="5745921"/>
            <a:ext cx="7934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Photo credits: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1400" dirty="0" err="1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Sanergy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Alexander Mathys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sz="1400" dirty="0"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Andrew Simons</a:t>
            </a:r>
            <a:endParaRPr lang="en-US" sz="1400" dirty="0"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person, salamander, frog, eaten&#10;&#10;Description automatically generated">
            <a:extLst>
              <a:ext uri="{FF2B5EF4-FFF2-40B4-BE49-F238E27FC236}">
                <a16:creationId xmlns:a16="http://schemas.microsoft.com/office/drawing/2014/main" id="{15195F0C-9D07-29CD-C143-C8D745604C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4" r="24959" b="1"/>
          <a:stretch/>
        </p:blipFill>
        <p:spPr>
          <a:xfrm>
            <a:off x="3258643" y="3276600"/>
            <a:ext cx="2430498" cy="2314575"/>
          </a:xfrm>
          <a:prstGeom prst="rect">
            <a:avLst/>
          </a:prstGeom>
        </p:spPr>
      </p:pic>
      <p:pic>
        <p:nvPicPr>
          <p:cNvPr id="8" name="Picture 7" descr="A picture containing text, outdoor, rock, blue&#10;&#10;Description automatically generated">
            <a:extLst>
              <a:ext uri="{FF2B5EF4-FFF2-40B4-BE49-F238E27FC236}">
                <a16:creationId xmlns:a16="http://schemas.microsoft.com/office/drawing/2014/main" id="{8B307626-84A9-CB59-513A-8A32876613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4" y="3301763"/>
            <a:ext cx="3031558" cy="2282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0DA05B-AC51-7A2F-D634-06787AA51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4709" y="3376355"/>
            <a:ext cx="3170221" cy="2239983"/>
          </a:xfrm>
          <a:prstGeom prst="rect">
            <a:avLst/>
          </a:prstGeom>
        </p:spPr>
      </p:pic>
      <p:pic>
        <p:nvPicPr>
          <p:cNvPr id="17" name="Picture 5" descr="cu_logo_sml_150_ppt">
            <a:extLst>
              <a:ext uri="{FF2B5EF4-FFF2-40B4-BE49-F238E27FC236}">
                <a16:creationId xmlns:a16="http://schemas.microsoft.com/office/drawing/2014/main" id="{A861364B-30DC-CC17-6F44-467CC074B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D26343-AE40-72C7-C72F-A65BACA3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0" y="200969"/>
            <a:ext cx="5383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Biocircular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AFS innovations</a:t>
            </a:r>
          </a:p>
        </p:txBody>
      </p:sp>
    </p:spTree>
    <p:extLst>
      <p:ext uri="{BB962C8B-B14F-4D97-AF65-F5344CB8AC3E}">
        <p14:creationId xmlns:p14="http://schemas.microsoft.com/office/powerpoint/2010/main" val="327742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87733"/>
            <a:ext cx="8991600" cy="99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>
                <a:latin typeface="Georgia" pitchFamily="18" charset="0"/>
              </a:rPr>
              <a:t>What spurs rising, sustainable living standards?</a:t>
            </a:r>
          </a:p>
          <a:p>
            <a:pPr>
              <a:buNone/>
            </a:pPr>
            <a:r>
              <a:rPr lang="en-US" sz="2800" dirty="0">
                <a:latin typeface="Georgia" pitchFamily="18" charset="0"/>
              </a:rPr>
              <a:t>Three possible sources:</a:t>
            </a:r>
          </a:p>
          <a:p>
            <a:pPr marL="514350" indent="-514350">
              <a:buAutoNum type="arabicParenR"/>
            </a:pPr>
            <a:endParaRPr lang="en-US" sz="2800" dirty="0">
              <a:latin typeface="Georgia" pitchFamily="18" charset="0"/>
            </a:endParaRP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905000"/>
            <a:ext cx="495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b="1" dirty="0">
                <a:latin typeface="Georgia" pitchFamily="18" charset="0"/>
              </a:rPr>
              <a:t>Increased use of inputs </a:t>
            </a:r>
            <a:r>
              <a:rPr lang="en-US" dirty="0">
                <a:latin typeface="Georgia" pitchFamily="18" charset="0"/>
              </a:rPr>
              <a:t>(land, water, labor, capital) brings more output, but typically at diminishing rate.  Implies reduced marginal returns to labor (i.e., lower real wages and higher poverty) and environmental degradation (X</a:t>
            </a:r>
            <a:r>
              <a:rPr lang="en-US" baseline="30000" dirty="0">
                <a:latin typeface="Georgia" pitchFamily="18" charset="0"/>
              </a:rPr>
              <a:t>0 </a:t>
            </a:r>
            <a:r>
              <a:rPr lang="en-US" dirty="0">
                <a:latin typeface="Georgia" pitchFamily="18" charset="0"/>
              </a:rPr>
              <a:t>to X</a:t>
            </a:r>
            <a:r>
              <a:rPr lang="en-US" baseline="30000" dirty="0">
                <a:latin typeface="Georgia" pitchFamily="18" charset="0"/>
              </a:rPr>
              <a:t>1</a:t>
            </a:r>
            <a:r>
              <a:rPr lang="en-US" dirty="0">
                <a:latin typeface="Georgia" pitchFamily="18" charset="0"/>
              </a:rPr>
              <a:t>).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00B050"/>
                </a:solidFill>
                <a:latin typeface="Georgia" pitchFamily="18" charset="0"/>
              </a:rPr>
              <a:t>Increased efficiency 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in using existing inputs and technologies, commonly through extension (Y</a:t>
            </a:r>
            <a:r>
              <a:rPr lang="en-US" baseline="30000" dirty="0">
                <a:solidFill>
                  <a:srgbClr val="00B050"/>
                </a:solidFill>
                <a:latin typeface="Georgia" pitchFamily="18" charset="0"/>
              </a:rPr>
              <a:t>0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 to Y</a:t>
            </a:r>
            <a:r>
              <a:rPr lang="en-US" baseline="30000" dirty="0">
                <a:solidFill>
                  <a:srgbClr val="00B050"/>
                </a:solidFill>
                <a:latin typeface="Georgia" pitchFamily="18" charset="0"/>
              </a:rPr>
              <a:t>1</a:t>
            </a:r>
            <a:r>
              <a:rPr lang="en-US" dirty="0">
                <a:solidFill>
                  <a:srgbClr val="00B050"/>
                </a:solidFill>
                <a:latin typeface="Georgia" pitchFamily="18" charset="0"/>
              </a:rPr>
              <a:t>). Schultz’s (1964)  “poor  but efficient” hypothesis suggests limits to this option.</a:t>
            </a:r>
          </a:p>
          <a:p>
            <a:pPr marL="514350" indent="-514350">
              <a:buAutoNum type="arabicParenR"/>
            </a:pPr>
            <a:r>
              <a:rPr lang="en-US" b="1" dirty="0">
                <a:solidFill>
                  <a:srgbClr val="FF0000"/>
                </a:solidFill>
                <a:latin typeface="Georgia" pitchFamily="18" charset="0"/>
              </a:rPr>
              <a:t>Technological change/innovation</a:t>
            </a:r>
            <a:r>
              <a:rPr lang="en-US" dirty="0">
                <a:solidFill>
                  <a:srgbClr val="FF0000"/>
                </a:solidFill>
                <a:latin typeface="Georgia" pitchFamily="18" charset="0"/>
              </a:rPr>
              <a:t> increases output potential given same inputs.  Requires diffusion of innovations to scale discoveries. Main long-term source of productivity/income growth for sustainable gains in living standards. 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695700" y="4381500"/>
            <a:ext cx="3581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5486400" y="6172200"/>
            <a:ext cx="2971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486400" y="4191000"/>
            <a:ext cx="3352800" cy="1981200"/>
          </a:xfrm>
          <a:custGeom>
            <a:avLst/>
            <a:gdLst>
              <a:gd name="connsiteX0" fmla="*/ 16329 w 2857501"/>
              <a:gd name="connsiteY0" fmla="*/ 2460172 h 2460172"/>
              <a:gd name="connsiteX1" fmla="*/ 473529 w 2857501"/>
              <a:gd name="connsiteY1" fmla="*/ 925286 h 2460172"/>
              <a:gd name="connsiteX2" fmla="*/ 2857501 w 2857501"/>
              <a:gd name="connsiteY2" fmla="*/ 0 h 24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1" h="2460172">
                <a:moveTo>
                  <a:pt x="16329" y="2460172"/>
                </a:moveTo>
                <a:cubicBezTo>
                  <a:pt x="8164" y="1897743"/>
                  <a:pt x="0" y="1335315"/>
                  <a:pt x="473529" y="925286"/>
                </a:cubicBezTo>
                <a:cubicBezTo>
                  <a:pt x="947058" y="515257"/>
                  <a:pt x="2340430" y="186871"/>
                  <a:pt x="2857501" y="0"/>
                </a:cubicBezTo>
              </a:path>
            </a:pathLst>
          </a:cu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486400" y="2743200"/>
            <a:ext cx="3429000" cy="3429000"/>
          </a:xfrm>
          <a:custGeom>
            <a:avLst/>
            <a:gdLst>
              <a:gd name="connsiteX0" fmla="*/ 16329 w 2857501"/>
              <a:gd name="connsiteY0" fmla="*/ 2460172 h 2460172"/>
              <a:gd name="connsiteX1" fmla="*/ 473529 w 2857501"/>
              <a:gd name="connsiteY1" fmla="*/ 925286 h 2460172"/>
              <a:gd name="connsiteX2" fmla="*/ 2857501 w 2857501"/>
              <a:gd name="connsiteY2" fmla="*/ 0 h 2460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01" h="2460172">
                <a:moveTo>
                  <a:pt x="16329" y="2460172"/>
                </a:moveTo>
                <a:cubicBezTo>
                  <a:pt x="8164" y="1897743"/>
                  <a:pt x="0" y="1335315"/>
                  <a:pt x="473529" y="925286"/>
                </a:cubicBezTo>
                <a:cubicBezTo>
                  <a:pt x="947058" y="515257"/>
                  <a:pt x="2340430" y="186871"/>
                  <a:pt x="2857501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49036" y="2211942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Output/person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40226" y="580286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Inputs/person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6426" y="38862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Production Possibility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40641" y="24384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New Production Possibility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51054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2600" y="6172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29200" y="44958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r>
              <a:rPr lang="en-US" baseline="30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9286" y="617220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30000" dirty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 flipH="1" flipV="1">
            <a:off x="5266223" y="5706577"/>
            <a:ext cx="914400" cy="168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62600" y="5257800"/>
            <a:ext cx="15240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953001" y="5333999"/>
            <a:ext cx="152400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86400" y="4572000"/>
            <a:ext cx="22860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6172199" y="5372100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62600" y="5257800"/>
            <a:ext cx="1329086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5-Point Star 40"/>
          <p:cNvSpPr/>
          <p:nvPr/>
        </p:nvSpPr>
        <p:spPr>
          <a:xfrm>
            <a:off x="6904921" y="5174192"/>
            <a:ext cx="152400" cy="1524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5516741" y="4572000"/>
            <a:ext cx="14478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BC8E164-613F-45B1-B73D-C6F1ACF66FFA}"/>
              </a:ext>
            </a:extLst>
          </p:cNvPr>
          <p:cNvSpPr txBox="1"/>
          <p:nvPr/>
        </p:nvSpPr>
        <p:spPr>
          <a:xfrm>
            <a:off x="3631780" y="188178"/>
            <a:ext cx="566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itchFamily="18" charset="0"/>
              </a:rPr>
              <a:t>Why does innovation matter?</a:t>
            </a:r>
          </a:p>
        </p:txBody>
      </p:sp>
    </p:spTree>
    <p:extLst>
      <p:ext uri="{BB962C8B-B14F-4D97-AF65-F5344CB8AC3E}">
        <p14:creationId xmlns:p14="http://schemas.microsoft.com/office/powerpoint/2010/main" val="2756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14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>
                <a:latin typeface="Georgia" pitchFamily="18" charset="0"/>
              </a:rPr>
              <a:t>Phase 1 (Discovery): Sources of technological change</a:t>
            </a:r>
          </a:p>
          <a:p>
            <a:pPr marL="514350" indent="-514350">
              <a:buAutoNum type="arabicParenR"/>
            </a:pPr>
            <a:r>
              <a:rPr lang="en-US" sz="2400" b="1" dirty="0">
                <a:latin typeface="Georgia" pitchFamily="18" charset="0"/>
              </a:rPr>
              <a:t>Induced innovation model</a:t>
            </a:r>
            <a:r>
              <a:rPr lang="en-US" sz="2400" dirty="0">
                <a:latin typeface="Georgia" pitchFamily="18" charset="0"/>
              </a:rPr>
              <a:t>: private agents innovate so as to conserve relatively scarce/dear factors and to increase relatively valuable outputs. So ‘factor </a:t>
            </a:r>
            <a:r>
              <a:rPr lang="en-US" sz="2400" dirty="0" err="1">
                <a:latin typeface="Georgia" pitchFamily="18" charset="0"/>
              </a:rPr>
              <a:t>bias’</a:t>
            </a:r>
            <a:r>
              <a:rPr lang="en-US" sz="2400" dirty="0">
                <a:latin typeface="Georgia" pitchFamily="18" charset="0"/>
              </a:rPr>
              <a:t> in tech change varies by region/crop/era (Hayami &amp; Ruttan). </a:t>
            </a:r>
          </a:p>
          <a:p>
            <a:pPr marL="514350" indent="-514350">
              <a:buAutoNum type="arabicParenR"/>
            </a:pPr>
            <a:r>
              <a:rPr lang="en-US" sz="2400" b="1" dirty="0">
                <a:latin typeface="Georgia" pitchFamily="18" charset="0"/>
              </a:rPr>
              <a:t>Strategically targeted investments </a:t>
            </a:r>
            <a:r>
              <a:rPr lang="en-US" sz="2400" dirty="0">
                <a:latin typeface="Georgia" pitchFamily="18" charset="0"/>
              </a:rPr>
              <a:t>by not-for-profit donors and governments: CGIAR, GAVI, etc.</a:t>
            </a:r>
          </a:p>
          <a:p>
            <a:pPr marL="514350" indent="-514350">
              <a:buAutoNum type="arabicParenR"/>
            </a:pPr>
            <a:r>
              <a:rPr lang="en-US" sz="2400" b="1" dirty="0">
                <a:latin typeface="Georgia" pitchFamily="18" charset="0"/>
              </a:rPr>
              <a:t>Serendipity</a:t>
            </a:r>
          </a:p>
          <a:p>
            <a:pPr marL="514350" indent="-514350">
              <a:buAutoNum type="arabicParenR"/>
            </a:pPr>
            <a:endParaRPr lang="en-US" sz="2400" dirty="0">
              <a:latin typeface="Georgia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itchFamily="18" charset="0"/>
              </a:rPr>
              <a:t>Empirical evidence</a:t>
            </a:r>
            <a:r>
              <a:rPr lang="en-US" sz="2400" dirty="0">
                <a:latin typeface="Georgia" pitchFamily="18" charset="0"/>
              </a:rPr>
              <a:t>: induced innovation most important. </a:t>
            </a:r>
          </a:p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II turns on price signals, so easily distorted by policies or market failures or wealth effects. 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608B65-B310-4246-8BF9-1F29E179E202}"/>
              </a:ext>
            </a:extLst>
          </p:cNvPr>
          <p:cNvSpPr txBox="1">
            <a:spLocks/>
          </p:cNvSpPr>
          <p:nvPr/>
        </p:nvSpPr>
        <p:spPr>
          <a:xfrm>
            <a:off x="3733800" y="0"/>
            <a:ext cx="5410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How does innovation arise?</a:t>
            </a:r>
          </a:p>
        </p:txBody>
      </p:sp>
      <p:pic>
        <p:nvPicPr>
          <p:cNvPr id="1026" name="Picture 2" descr="Post-it 5pk 3&amp;quot; X 3&amp;quot; Pop-up Notes 100 Sheets/pad - Neon : Target">
            <a:extLst>
              <a:ext uri="{FF2B5EF4-FFF2-40B4-BE49-F238E27FC236}">
                <a16:creationId xmlns:a16="http://schemas.microsoft.com/office/drawing/2014/main" id="{F2C3A8F4-6975-4E6D-B5E1-627A44B4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1036583" cy="10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s Your Penicillin Allergy Real?">
            <a:extLst>
              <a:ext uri="{FF2B5EF4-FFF2-40B4-BE49-F238E27FC236}">
                <a16:creationId xmlns:a16="http://schemas.microsoft.com/office/drawing/2014/main" id="{C4B7D0F5-E1C5-4C0A-A645-54F1A8F16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29536"/>
          <a:stretch/>
        </p:blipFill>
        <p:spPr bwMode="auto">
          <a:xfrm>
            <a:off x="4038600" y="4090243"/>
            <a:ext cx="678106" cy="10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0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7807"/>
            <a:ext cx="8610600" cy="44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>
                <a:latin typeface="Georgia" pitchFamily="18" charset="0"/>
              </a:rPr>
              <a:t>Phase 2 Diffusion of innovations</a:t>
            </a:r>
          </a:p>
        </p:txBody>
      </p:sp>
      <p:pic>
        <p:nvPicPr>
          <p:cNvPr id="4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C608B65-B310-4246-8BF9-1F29E179E202}"/>
              </a:ext>
            </a:extLst>
          </p:cNvPr>
          <p:cNvSpPr txBox="1">
            <a:spLocks/>
          </p:cNvSpPr>
          <p:nvPr/>
        </p:nvSpPr>
        <p:spPr>
          <a:xfrm>
            <a:off x="3505200" y="0"/>
            <a:ext cx="5638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From discovery to diffusion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EA6AC-5C83-42B8-BFB4-8649A39AA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429000"/>
            <a:ext cx="3689310" cy="3316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07BB8B-CA63-40C2-9103-0D8C4ED20109}"/>
              </a:ext>
            </a:extLst>
          </p:cNvPr>
          <p:cNvSpPr txBox="1"/>
          <p:nvPr/>
        </p:nvSpPr>
        <p:spPr>
          <a:xfrm>
            <a:off x="173812" y="4233194"/>
            <a:ext cx="4824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Georgia" panose="02040502050405020303" pitchFamily="18" charset="0"/>
            </a:endParaRPr>
          </a:p>
          <a:p>
            <a:r>
              <a:rPr lang="en-US" sz="2000" dirty="0">
                <a:latin typeface="Georgia" panose="02040502050405020303" pitchFamily="18" charset="0"/>
              </a:rPr>
              <a:t>Varies a lot among/within countries</a:t>
            </a:r>
          </a:p>
          <a:p>
            <a:r>
              <a:rPr lang="en-US" sz="1400" dirty="0">
                <a:latin typeface="Georgia" panose="02040502050405020303" pitchFamily="18" charset="0"/>
              </a:rPr>
              <a:t>(Sheahan and Barrett, </a:t>
            </a:r>
            <a:r>
              <a:rPr lang="en-US" sz="1400" i="1" dirty="0">
                <a:latin typeface="Georgia" panose="02040502050405020303" pitchFamily="18" charset="0"/>
              </a:rPr>
              <a:t>Food Policy 2017)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7E482-DA81-45D4-8E48-1E55F27BC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0" y="2414207"/>
            <a:ext cx="4430758" cy="2126764"/>
          </a:xfrm>
          <a:prstGeom prst="rect">
            <a:avLst/>
          </a:prstGeom>
        </p:spPr>
      </p:pic>
      <p:sp>
        <p:nvSpPr>
          <p:cNvPr id="8" name="Text Box 83">
            <a:extLst>
              <a:ext uri="{FF2B5EF4-FFF2-40B4-BE49-F238E27FC236}">
                <a16:creationId xmlns:a16="http://schemas.microsoft.com/office/drawing/2014/main" id="{4650E20D-9034-4601-A490-DDB1C0671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506" y="1701477"/>
            <a:ext cx="612289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000" dirty="0">
                <a:latin typeface="Georgia" panose="02040502050405020303" pitchFamily="18" charset="0"/>
              </a:rPr>
              <a:t>Standard diffusion pattern over time is logistic …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1400" dirty="0">
                <a:latin typeface="Georgia" panose="02040502050405020303" pitchFamily="18" charset="0"/>
              </a:rPr>
              <a:t>(</a:t>
            </a:r>
            <a:r>
              <a:rPr lang="en-US" altLang="en-US" sz="1400" dirty="0" err="1">
                <a:latin typeface="Georgia" panose="02040502050405020303" pitchFamily="18" charset="0"/>
              </a:rPr>
              <a:t>Griliches</a:t>
            </a:r>
            <a:r>
              <a:rPr lang="en-US" altLang="en-US" sz="1400" dirty="0">
                <a:latin typeface="Georgia" panose="02040502050405020303" pitchFamily="18" charset="0"/>
              </a:rPr>
              <a:t>, </a:t>
            </a:r>
            <a:r>
              <a:rPr lang="en-US" altLang="en-US" sz="1400" i="1" dirty="0" err="1">
                <a:latin typeface="Georgia" panose="02040502050405020303" pitchFamily="18" charset="0"/>
              </a:rPr>
              <a:t>Econometrica</a:t>
            </a:r>
            <a:r>
              <a:rPr lang="en-US" altLang="en-US" sz="1400" dirty="0">
                <a:latin typeface="Georgia" panose="02040502050405020303" pitchFamily="18" charset="0"/>
              </a:rPr>
              <a:t>, 1957 on hybrid corn in US)</a:t>
            </a:r>
          </a:p>
        </p:txBody>
      </p:sp>
    </p:spTree>
    <p:extLst>
      <p:ext uri="{BB962C8B-B14F-4D97-AF65-F5344CB8AC3E}">
        <p14:creationId xmlns:p14="http://schemas.microsoft.com/office/powerpoint/2010/main" val="189530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65E79-DDE0-792D-F077-9CDA1726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39CA-A0E9-5CAA-1BE3-6392CCC8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181799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>
                <a:latin typeface="Georgia" pitchFamily="18" charset="0"/>
              </a:rPr>
              <a:t>Barriers to discovery:</a:t>
            </a:r>
          </a:p>
          <a:p>
            <a:pPr>
              <a:buNone/>
            </a:pPr>
            <a:r>
              <a:rPr lang="en-US" sz="2400" dirty="0">
                <a:latin typeface="Georgia" pitchFamily="18" charset="0"/>
              </a:rPr>
              <a:t>1. Insufficient R&amp;D investment</a:t>
            </a:r>
          </a:p>
          <a:p>
            <a:pPr>
              <a:spcBef>
                <a:spcPts val="600"/>
              </a:spcBef>
              <a:buNone/>
            </a:pPr>
            <a:r>
              <a:rPr lang="en-US" sz="2400" dirty="0">
                <a:latin typeface="Georgia" pitchFamily="18" charset="0"/>
              </a:rPr>
              <a:t>2. Intellectual property barriers</a:t>
            </a:r>
          </a:p>
          <a:p>
            <a:pPr marL="0" indent="0">
              <a:buNone/>
            </a:pPr>
            <a:r>
              <a:rPr lang="en-US" sz="2400" dirty="0">
                <a:latin typeface="Georgia" pitchFamily="18" charset="0"/>
              </a:rPr>
              <a:t>3. Information flow</a:t>
            </a:r>
          </a:p>
          <a:p>
            <a:pPr>
              <a:buFontTx/>
              <a:buChar char="-"/>
            </a:pPr>
            <a:endParaRPr lang="en-US" sz="2400" dirty="0">
              <a:latin typeface="Georgia" pitchFamily="18" charset="0"/>
            </a:endParaRPr>
          </a:p>
        </p:txBody>
      </p:sp>
      <p:pic>
        <p:nvPicPr>
          <p:cNvPr id="4" name="Picture 5" descr="cu_logo_sml_150_ppt">
            <a:extLst>
              <a:ext uri="{FF2B5EF4-FFF2-40B4-BE49-F238E27FC236}">
                <a16:creationId xmlns:a16="http://schemas.microsoft.com/office/drawing/2014/main" id="{6A2DD7D2-362D-42B8-1C18-50B34BE2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89C882F-D046-3A1A-8601-531F894ED571}"/>
              </a:ext>
            </a:extLst>
          </p:cNvPr>
          <p:cNvSpPr txBox="1">
            <a:spLocks/>
          </p:cNvSpPr>
          <p:nvPr/>
        </p:nvSpPr>
        <p:spPr>
          <a:xfrm>
            <a:off x="3657600" y="0"/>
            <a:ext cx="5486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What impedes innovation?</a:t>
            </a:r>
          </a:p>
        </p:txBody>
      </p:sp>
      <p:sp>
        <p:nvSpPr>
          <p:cNvPr id="8" name="Text Box 83">
            <a:extLst>
              <a:ext uri="{FF2B5EF4-FFF2-40B4-BE49-F238E27FC236}">
                <a16:creationId xmlns:a16="http://schemas.microsoft.com/office/drawing/2014/main" id="{ED052C5F-3769-4B8E-D16F-CCE2A33C2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28651"/>
            <a:ext cx="8305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400" b="1" u="sng" dirty="0">
                <a:latin typeface="Georgia" panose="02040502050405020303" pitchFamily="18" charset="0"/>
              </a:rPr>
              <a:t>Barriers to diffusion: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1. Information: extension, social networks 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2. Profitability (over time)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3. Risk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>
                <a:latin typeface="Georgia" panose="02040502050405020303" pitchFamily="18" charset="0"/>
              </a:rPr>
              <a:t>4. Social acceptability</a:t>
            </a:r>
            <a:endParaRPr lang="en-US" altLang="en-US" sz="1400" dirty="0">
              <a:latin typeface="Georgia" panose="0204050205040502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20BB6-FDBE-F016-8D86-FAE57BEF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5152036"/>
            <a:ext cx="2420211" cy="1607362"/>
          </a:xfrm>
          <a:prstGeom prst="rect">
            <a:avLst/>
          </a:prstGeom>
        </p:spPr>
      </p:pic>
      <p:pic>
        <p:nvPicPr>
          <p:cNvPr id="1026" name="Picture 2" descr="Cornell Cooperative Extension">
            <a:extLst>
              <a:ext uri="{FF2B5EF4-FFF2-40B4-BE49-F238E27FC236}">
                <a16:creationId xmlns:a16="http://schemas.microsoft.com/office/drawing/2014/main" id="{B83FD73B-C514-E778-861E-67635B91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40" y="1295400"/>
            <a:ext cx="1816615" cy="136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5F890C-B428-7084-620A-6547D10DE3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276" b="7069"/>
          <a:stretch>
            <a:fillRect/>
          </a:stretch>
        </p:blipFill>
        <p:spPr>
          <a:xfrm>
            <a:off x="6338256" y="2960994"/>
            <a:ext cx="2958342" cy="1886155"/>
          </a:xfrm>
          <a:prstGeom prst="rect">
            <a:avLst/>
          </a:prstGeom>
        </p:spPr>
      </p:pic>
      <p:pic>
        <p:nvPicPr>
          <p:cNvPr id="1028" name="Picture 4" descr="About | Cornell University Agricultural Experiment Station - Cornell  University Agricultural Experiment Station">
            <a:extLst>
              <a:ext uri="{FF2B5EF4-FFF2-40B4-BE49-F238E27FC236}">
                <a16:creationId xmlns:a16="http://schemas.microsoft.com/office/drawing/2014/main" id="{4D4F40D5-37DC-A7C8-BA26-E3E7D13B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08689"/>
            <a:ext cx="2133600" cy="12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tent - Wikipedia">
            <a:extLst>
              <a:ext uri="{FF2B5EF4-FFF2-40B4-BE49-F238E27FC236}">
                <a16:creationId xmlns:a16="http://schemas.microsoft.com/office/drawing/2014/main" id="{0C03BE7C-E532-53B6-6A70-49668ED36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904" y="2656107"/>
            <a:ext cx="1271408" cy="18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5A784-0C07-05B9-A0F6-7DA5A1876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E0B823B-DDB3-E38D-4185-F024D739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9C9C69-04E0-FE13-9536-954351DF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763955B-1CC2-75B0-0EAA-594719B888DA}"/>
              </a:ext>
            </a:extLst>
          </p:cNvPr>
          <p:cNvSpPr txBox="1">
            <a:spLocks/>
          </p:cNvSpPr>
          <p:nvPr/>
        </p:nvSpPr>
        <p:spPr bwMode="auto">
          <a:xfrm>
            <a:off x="574032" y="1066800"/>
            <a:ext cx="7995936" cy="6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So how to promote diffusion of circular AFS tech?</a:t>
            </a: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12BCAB-42BB-FA12-2CB4-E1CD125450AB}"/>
              </a:ext>
            </a:extLst>
          </p:cNvPr>
          <p:cNvGrpSpPr/>
          <p:nvPr/>
        </p:nvGrpSpPr>
        <p:grpSpPr>
          <a:xfrm>
            <a:off x="271499" y="5547974"/>
            <a:ext cx="6085544" cy="1164769"/>
            <a:chOff x="271499" y="5547974"/>
            <a:chExt cx="6085544" cy="116476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F39BF0-2E20-6D01-E19D-5763D3998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781" r="1404"/>
            <a:stretch>
              <a:fillRect/>
            </a:stretch>
          </p:blipFill>
          <p:spPr>
            <a:xfrm>
              <a:off x="271499" y="5719488"/>
              <a:ext cx="6085544" cy="99325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B1D451-1A94-97B1-C5D1-7AA93CD8C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450" y="5547974"/>
              <a:ext cx="1824283" cy="219590"/>
            </a:xfrm>
            <a:prstGeom prst="rect">
              <a:avLst/>
            </a:prstGeom>
          </p:spPr>
        </p:pic>
      </p:grpSp>
      <p:pic>
        <p:nvPicPr>
          <p:cNvPr id="14" name="Picture 5" descr="cu_logo_sml_150_ppt">
            <a:extLst>
              <a:ext uri="{FF2B5EF4-FFF2-40B4-BE49-F238E27FC236}">
                <a16:creationId xmlns:a16="http://schemas.microsoft.com/office/drawing/2014/main" id="{86486626-C16A-6645-EA0E-BA6BEEF3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554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4722B-408E-DA6F-2353-F900E4156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079" y="1578110"/>
            <a:ext cx="5073842" cy="38972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B2F11-448E-574A-6C58-1F33D193D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0" y="200969"/>
            <a:ext cx="5383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Biocircular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AFS innovations</a:t>
            </a:r>
          </a:p>
        </p:txBody>
      </p:sp>
    </p:spTree>
    <p:extLst>
      <p:ext uri="{BB962C8B-B14F-4D97-AF65-F5344CB8AC3E}">
        <p14:creationId xmlns:p14="http://schemas.microsoft.com/office/powerpoint/2010/main" val="144092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C469A-CD9A-33C0-751F-EAD5E27B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BB5D1AE-0865-715C-3CFE-5675E0063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5F2122A-B366-3E60-6D2E-56BACC38D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2A67CAC-C6DE-0E62-3A00-37D3401DA388}"/>
              </a:ext>
            </a:extLst>
          </p:cNvPr>
          <p:cNvSpPr txBox="1">
            <a:spLocks/>
          </p:cNvSpPr>
          <p:nvPr/>
        </p:nvSpPr>
        <p:spPr bwMode="auto">
          <a:xfrm>
            <a:off x="271764" y="986557"/>
            <a:ext cx="858301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Ethiopia example: </a:t>
            </a:r>
            <a:r>
              <a:rPr lang="en-US" sz="2400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bonechar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fertilizer</a:t>
            </a: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8BE5B-EDE3-D774-B1BC-372D4DCAC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290" y="1486762"/>
            <a:ext cx="3685163" cy="2004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22B88E-F8A9-E50A-2050-362F63E0F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10" y="3751051"/>
            <a:ext cx="2662786" cy="188144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ABD6C9-C845-4777-9DBE-247E3A273FB0}"/>
              </a:ext>
            </a:extLst>
          </p:cNvPr>
          <p:cNvGrpSpPr/>
          <p:nvPr/>
        </p:nvGrpSpPr>
        <p:grpSpPr>
          <a:xfrm>
            <a:off x="326572" y="5943600"/>
            <a:ext cx="4855028" cy="751179"/>
            <a:chOff x="326572" y="5751188"/>
            <a:chExt cx="5486400" cy="9435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05F557-64F0-073B-5683-D18556FBB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572" y="6011437"/>
              <a:ext cx="5486400" cy="6833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781FDA-8156-AF50-6BEF-B0C432437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613" y="5751188"/>
              <a:ext cx="1645596" cy="24051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390D2D1-9220-8979-753A-3B8EA02F1C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4370" y="3724601"/>
            <a:ext cx="3191696" cy="2004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DAF6229-1C99-00E5-4273-3892DA4E98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070" y="3594317"/>
            <a:ext cx="2811799" cy="2090104"/>
          </a:xfrm>
          <a:prstGeom prst="rect">
            <a:avLst/>
          </a:prstGeom>
        </p:spPr>
      </p:pic>
      <p:pic>
        <p:nvPicPr>
          <p:cNvPr id="23" name="Picture 5" descr="cu_logo_sml_150_ppt">
            <a:extLst>
              <a:ext uri="{FF2B5EF4-FFF2-40B4-BE49-F238E27FC236}">
                <a16:creationId xmlns:a16="http://schemas.microsoft.com/office/drawing/2014/main" id="{BD9BB70E-0511-EC03-639C-66997B3F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8731" y="548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6CB2192-2110-29A3-A019-93C8EE4ACFD3}"/>
              </a:ext>
            </a:extLst>
          </p:cNvPr>
          <p:cNvGrpSpPr/>
          <p:nvPr/>
        </p:nvGrpSpPr>
        <p:grpSpPr>
          <a:xfrm>
            <a:off x="4944963" y="2036801"/>
            <a:ext cx="3292673" cy="769143"/>
            <a:chOff x="271499" y="5547974"/>
            <a:chExt cx="6085544" cy="116476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22792F5-EA39-4D99-6E57-3D313CE70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3781" r="1404"/>
            <a:stretch>
              <a:fillRect/>
            </a:stretch>
          </p:blipFill>
          <p:spPr>
            <a:xfrm>
              <a:off x="271499" y="5719488"/>
              <a:ext cx="6085544" cy="99325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9CC1CB6-BC28-128F-0933-7C4E84A2D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1450" y="5547974"/>
              <a:ext cx="1824283" cy="21959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527611-C723-8843-638B-51918FED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0" y="200969"/>
            <a:ext cx="5383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Biocircular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AFS innovations</a:t>
            </a:r>
          </a:p>
        </p:txBody>
      </p:sp>
    </p:spTree>
    <p:extLst>
      <p:ext uri="{BB962C8B-B14F-4D97-AF65-F5344CB8AC3E}">
        <p14:creationId xmlns:p14="http://schemas.microsoft.com/office/powerpoint/2010/main" val="96893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3716B-95F7-B041-59E7-35FC395DF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4641638-A1B9-721B-FF2D-146EA0CA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96B1AF1-ECB8-ACA5-7BD7-C579AF4A5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3DB3BFE-B851-E00A-5E3B-46237AB53810}"/>
              </a:ext>
            </a:extLst>
          </p:cNvPr>
          <p:cNvSpPr txBox="1">
            <a:spLocks/>
          </p:cNvSpPr>
          <p:nvPr/>
        </p:nvSpPr>
        <p:spPr bwMode="auto">
          <a:xfrm>
            <a:off x="76200" y="986557"/>
            <a:ext cx="8991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Senegal example</a:t>
            </a:r>
            <a:r>
              <a:rPr lang="en-US" sz="2400" b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: repurpose </a:t>
            </a:r>
            <a:r>
              <a:rPr lang="en-US" sz="24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invasive aquatic vegetation</a:t>
            </a: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23" name="Picture 5" descr="cu_logo_sml_150_ppt">
            <a:extLst>
              <a:ext uri="{FF2B5EF4-FFF2-40B4-BE49-F238E27FC236}">
                <a16:creationId xmlns:a16="http://schemas.microsoft.com/office/drawing/2014/main" id="{C29B14E6-0A59-5F6B-F871-F71D548B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31" y="5482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ACCEB-08BD-5700-A7A4-A3E1B967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839" y="1456260"/>
            <a:ext cx="3722361" cy="1220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6536ED-FE8E-E432-9533-88D4FCC5B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90" y="1463032"/>
            <a:ext cx="4428189" cy="5242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D025B-5978-4181-7922-0B174788A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470" y="200969"/>
            <a:ext cx="53835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Biocircular</a:t>
            </a:r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AFS innovations</a:t>
            </a:r>
          </a:p>
        </p:txBody>
      </p:sp>
    </p:spTree>
    <p:extLst>
      <p:ext uri="{BB962C8B-B14F-4D97-AF65-F5344CB8AC3E}">
        <p14:creationId xmlns:p14="http://schemas.microsoft.com/office/powerpoint/2010/main" val="29819883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7305</TotalTime>
  <Words>556</Words>
  <Application>Microsoft Office PowerPoint</Application>
  <PresentationFormat>On-screen Show (4:3)</PresentationFormat>
  <Paragraphs>77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246</cp:revision>
  <dcterms:created xsi:type="dcterms:W3CDTF">2001-03-15T21:53:34Z</dcterms:created>
  <dcterms:modified xsi:type="dcterms:W3CDTF">2025-11-11T16:49:27Z</dcterms:modified>
</cp:coreProperties>
</file>